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9" r:id="rId5"/>
    <p:sldId id="309" r:id="rId6"/>
    <p:sldId id="313" r:id="rId7"/>
    <p:sldId id="270" r:id="rId8"/>
    <p:sldId id="287" r:id="rId9"/>
    <p:sldId id="273" r:id="rId10"/>
    <p:sldId id="296" r:id="rId11"/>
    <p:sldId id="268" r:id="rId12"/>
    <p:sldId id="306" r:id="rId13"/>
    <p:sldId id="271" r:id="rId14"/>
    <p:sldId id="300" r:id="rId15"/>
    <p:sldId id="303" r:id="rId16"/>
    <p:sldId id="304" r:id="rId17"/>
    <p:sldId id="301" r:id="rId18"/>
    <p:sldId id="310" r:id="rId19"/>
    <p:sldId id="311" r:id="rId20"/>
    <p:sldId id="312" r:id="rId21"/>
    <p:sldId id="302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BCFE53-EF9B-CA1B-A1A4-B12C3DC07F10}" name="Faye S Taxman" initials="FST" userId="S::ftaxman@gmu.edu::0cba392b-c23f-48e6-a887-839a0aa62c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James Mackey" userId="f3004790-a245-4718-b27c-b05399de7931" providerId="ADAL" clId="{07242468-0149-455B-AA25-448CDBB74C11}"/>
    <pc:docChg chg="modSld">
      <pc:chgData name="Benjamin James Mackey" userId="f3004790-a245-4718-b27c-b05399de7931" providerId="ADAL" clId="{07242468-0149-455B-AA25-448CDBB74C11}" dt="2024-07-29T17:12:16.463" v="1" actId="729"/>
      <pc:docMkLst>
        <pc:docMk/>
      </pc:docMkLst>
      <pc:sldChg chg="mod modShow">
        <pc:chgData name="Benjamin James Mackey" userId="f3004790-a245-4718-b27c-b05399de7931" providerId="ADAL" clId="{07242468-0149-455B-AA25-448CDBB74C11}" dt="2024-07-29T17:12:16.463" v="1" actId="729"/>
        <pc:sldMkLst>
          <pc:docMk/>
          <pc:sldMk cId="1065904074" sldId="268"/>
        </pc:sldMkLst>
      </pc:sldChg>
      <pc:sldChg chg="mod modShow">
        <pc:chgData name="Benjamin James Mackey" userId="f3004790-a245-4718-b27c-b05399de7931" providerId="ADAL" clId="{07242468-0149-455B-AA25-448CDBB74C11}" dt="2024-07-29T17:12:13.588" v="0" actId="729"/>
        <pc:sldMkLst>
          <pc:docMk/>
          <pc:sldMk cId="4218326197" sldId="296"/>
        </pc:sldMkLst>
      </pc:sldChg>
    </pc:docChg>
  </pc:docChgLst>
  <pc:docChgLst>
    <pc:chgData name="Benjamin James Mackey" userId="f3004790-a245-4718-b27c-b05399de7931" providerId="ADAL" clId="{8ACAD298-36C2-4AB6-A096-44DBDB284E6C}"/>
    <pc:docChg chg="undo custSel modSld sldOrd">
      <pc:chgData name="Benjamin James Mackey" userId="f3004790-a245-4718-b27c-b05399de7931" providerId="ADAL" clId="{8ACAD298-36C2-4AB6-A096-44DBDB284E6C}" dt="2024-04-11T15:21:06.957" v="24"/>
      <pc:docMkLst>
        <pc:docMk/>
      </pc:docMkLst>
      <pc:sldChg chg="mod modShow">
        <pc:chgData name="Benjamin James Mackey" userId="f3004790-a245-4718-b27c-b05399de7931" providerId="ADAL" clId="{8ACAD298-36C2-4AB6-A096-44DBDB284E6C}" dt="2024-04-11T15:00:02.292" v="4" actId="729"/>
        <pc:sldMkLst>
          <pc:docMk/>
          <pc:sldMk cId="1065904074" sldId="268"/>
        </pc:sldMkLst>
      </pc:sldChg>
      <pc:sldChg chg="modAnim">
        <pc:chgData name="Benjamin James Mackey" userId="f3004790-a245-4718-b27c-b05399de7931" providerId="ADAL" clId="{8ACAD298-36C2-4AB6-A096-44DBDB284E6C}" dt="2024-04-11T15:16:40.773" v="8"/>
        <pc:sldMkLst>
          <pc:docMk/>
          <pc:sldMk cId="3366032599" sldId="270"/>
        </pc:sldMkLst>
      </pc:sldChg>
      <pc:sldChg chg="mod modShow">
        <pc:chgData name="Benjamin James Mackey" userId="f3004790-a245-4718-b27c-b05399de7931" providerId="ADAL" clId="{8ACAD298-36C2-4AB6-A096-44DBDB284E6C}" dt="2024-04-11T14:58:52.558" v="2" actId="729"/>
        <pc:sldMkLst>
          <pc:docMk/>
          <pc:sldMk cId="3327019842" sldId="273"/>
        </pc:sldMkLst>
      </pc:sldChg>
      <pc:sldChg chg="modAnim">
        <pc:chgData name="Benjamin James Mackey" userId="f3004790-a245-4718-b27c-b05399de7931" providerId="ADAL" clId="{8ACAD298-36C2-4AB6-A096-44DBDB284E6C}" dt="2024-04-11T15:16:46.062" v="9"/>
        <pc:sldMkLst>
          <pc:docMk/>
          <pc:sldMk cId="1662811017" sldId="287"/>
        </pc:sldMkLst>
      </pc:sldChg>
      <pc:sldChg chg="mod modShow">
        <pc:chgData name="Benjamin James Mackey" userId="f3004790-a245-4718-b27c-b05399de7931" providerId="ADAL" clId="{8ACAD298-36C2-4AB6-A096-44DBDB284E6C}" dt="2024-04-11T14:58:55.161" v="3" actId="729"/>
        <pc:sldMkLst>
          <pc:docMk/>
          <pc:sldMk cId="4218326197" sldId="296"/>
        </pc:sldMkLst>
      </pc:sldChg>
      <pc:sldChg chg="modSp mod">
        <pc:chgData name="Benjamin James Mackey" userId="f3004790-a245-4718-b27c-b05399de7931" providerId="ADAL" clId="{8ACAD298-36C2-4AB6-A096-44DBDB284E6C}" dt="2024-04-11T15:20:26.499" v="22" actId="1038"/>
        <pc:sldMkLst>
          <pc:docMk/>
          <pc:sldMk cId="4090657893" sldId="301"/>
        </pc:sldMkLst>
        <pc:spChg chg="mod">
          <ac:chgData name="Benjamin James Mackey" userId="f3004790-a245-4718-b27c-b05399de7931" providerId="ADAL" clId="{8ACAD298-36C2-4AB6-A096-44DBDB284E6C}" dt="2024-04-11T15:19:41.731" v="12" actId="1076"/>
          <ac:spMkLst>
            <pc:docMk/>
            <pc:sldMk cId="4090657893" sldId="301"/>
            <ac:spMk id="30" creationId="{B02D2E77-366A-E09F-8269-87069C6AA588}"/>
          </ac:spMkLst>
        </pc:spChg>
        <pc:spChg chg="mod">
          <ac:chgData name="Benjamin James Mackey" userId="f3004790-a245-4718-b27c-b05399de7931" providerId="ADAL" clId="{8ACAD298-36C2-4AB6-A096-44DBDB284E6C}" dt="2024-04-11T15:20:20.983" v="20" actId="1038"/>
          <ac:spMkLst>
            <pc:docMk/>
            <pc:sldMk cId="4090657893" sldId="301"/>
            <ac:spMk id="31" creationId="{65016FD2-9C3C-036E-379E-3D8C67F9C4B5}"/>
          </ac:spMkLst>
        </pc:spChg>
        <pc:spChg chg="mod">
          <ac:chgData name="Benjamin James Mackey" userId="f3004790-a245-4718-b27c-b05399de7931" providerId="ADAL" clId="{8ACAD298-36C2-4AB6-A096-44DBDB284E6C}" dt="2024-04-11T15:20:26.499" v="22" actId="1038"/>
          <ac:spMkLst>
            <pc:docMk/>
            <pc:sldMk cId="4090657893" sldId="301"/>
            <ac:spMk id="34" creationId="{C9054857-F7AD-4747-6566-0CB8CE01A7DE}"/>
          </ac:spMkLst>
        </pc:spChg>
      </pc:sldChg>
      <pc:sldChg chg="modAnim">
        <pc:chgData name="Benjamin James Mackey" userId="f3004790-a245-4718-b27c-b05399de7931" providerId="ADAL" clId="{8ACAD298-36C2-4AB6-A096-44DBDB284E6C}" dt="2024-04-11T15:21:06.957" v="24"/>
        <pc:sldMkLst>
          <pc:docMk/>
          <pc:sldMk cId="1228786604" sldId="302"/>
        </pc:sldMkLst>
      </pc:sldChg>
      <pc:sldChg chg="ord">
        <pc:chgData name="Benjamin James Mackey" userId="f3004790-a245-4718-b27c-b05399de7931" providerId="ADAL" clId="{8ACAD298-36C2-4AB6-A096-44DBDB284E6C}" dt="2024-04-11T15:02:46.093" v="6"/>
        <pc:sldMkLst>
          <pc:docMk/>
          <pc:sldMk cId="1355809611" sldId="303"/>
        </pc:sldMkLst>
      </pc:sldChg>
      <pc:sldChg chg="modAnim">
        <pc:chgData name="Benjamin James Mackey" userId="f3004790-a245-4718-b27c-b05399de7931" providerId="ADAL" clId="{8ACAD298-36C2-4AB6-A096-44DBDB284E6C}" dt="2024-04-11T15:17:14.619" v="11"/>
        <pc:sldMkLst>
          <pc:docMk/>
          <pc:sldMk cId="2278028944" sldId="307"/>
        </pc:sldMkLst>
      </pc:sldChg>
      <pc:sldChg chg="modSp mod">
        <pc:chgData name="Benjamin James Mackey" userId="f3004790-a245-4718-b27c-b05399de7931" providerId="ADAL" clId="{8ACAD298-36C2-4AB6-A096-44DBDB284E6C}" dt="2024-04-11T15:03:44.924" v="7" actId="20577"/>
        <pc:sldMkLst>
          <pc:docMk/>
          <pc:sldMk cId="3023495373" sldId="308"/>
        </pc:sldMkLst>
        <pc:spChg chg="mod">
          <ac:chgData name="Benjamin James Mackey" userId="f3004790-a245-4718-b27c-b05399de7931" providerId="ADAL" clId="{8ACAD298-36C2-4AB6-A096-44DBDB284E6C}" dt="2024-04-11T15:03:44.924" v="7" actId="20577"/>
          <ac:spMkLst>
            <pc:docMk/>
            <pc:sldMk cId="3023495373" sldId="308"/>
            <ac:spMk id="26" creationId="{B743B096-6BB3-4330-9D5B-22EEBAF87BEE}"/>
          </ac:spMkLst>
        </pc:spChg>
      </pc:sldChg>
      <pc:sldChg chg="modSp mod">
        <pc:chgData name="Benjamin James Mackey" userId="f3004790-a245-4718-b27c-b05399de7931" providerId="ADAL" clId="{8ACAD298-36C2-4AB6-A096-44DBDB284E6C}" dt="2024-03-22T15:41:51.433" v="0" actId="20577"/>
        <pc:sldMkLst>
          <pc:docMk/>
          <pc:sldMk cId="1674359260" sldId="312"/>
        </pc:sldMkLst>
        <pc:spChg chg="mod">
          <ac:chgData name="Benjamin James Mackey" userId="f3004790-a245-4718-b27c-b05399de7931" providerId="ADAL" clId="{8ACAD298-36C2-4AB6-A096-44DBDB284E6C}" dt="2024-03-22T15:41:51.433" v="0" actId="20577"/>
          <ac:spMkLst>
            <pc:docMk/>
            <pc:sldMk cId="1674359260" sldId="312"/>
            <ac:spMk id="26" creationId="{58F72770-065F-C5C3-2C99-2EA010A6C9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6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3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7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48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07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17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1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24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8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6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7/29/2024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6.sv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jp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4000" y="1793586"/>
            <a:ext cx="9144000" cy="1450731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3600" dirty="0"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Developing Interagency Collaborations Among Criminal Justice and Behavioral Health Agencies</a:t>
            </a:r>
            <a:endParaRPr lang="en-US" sz="5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599145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32BD2-833B-7A6D-F17E-66F323A09D98}"/>
              </a:ext>
            </a:extLst>
          </p:cNvPr>
          <p:cNvSpPr txBox="1"/>
          <p:nvPr/>
        </p:nvSpPr>
        <p:spPr>
          <a:xfrm>
            <a:off x="2784426" y="3919636"/>
            <a:ext cx="6620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Evidence from a Nationwide Mixed-Methods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2CD98-99B7-2179-09DD-1D209059A6B3}"/>
              </a:ext>
            </a:extLst>
          </p:cNvPr>
          <p:cNvSpPr txBox="1"/>
          <p:nvPr/>
        </p:nvSpPr>
        <p:spPr>
          <a:xfrm>
            <a:off x="80330" y="5672165"/>
            <a:ext cx="36124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Benjamin J. Mackey &amp; Faye S. Taxman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George Mason University</a:t>
            </a:r>
          </a:p>
          <a:p>
            <a:pPr algn="ctr"/>
            <a:endParaRPr lang="en-US" sz="500" i="1" dirty="0">
              <a:solidFill>
                <a:schemeClr val="bg1"/>
              </a:solidFill>
              <a:latin typeface="Bahnschrift Light 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ACCJH 2024 – Phoenix, AZ</a:t>
            </a: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Findings – Who is on Interagency Teams?</a:t>
            </a:r>
          </a:p>
        </p:txBody>
      </p:sp>
      <p:pic>
        <p:nvPicPr>
          <p:cNvPr id="7" name="Picture Placeholder 6" descr="Two men look at laptop">
            <a:extLst>
              <a:ext uri="{FF2B5EF4-FFF2-40B4-BE49-F238E27FC236}">
                <a16:creationId xmlns:a16="http://schemas.microsoft.com/office/drawing/2014/main" id="{2CD8DFC9-E679-43B6-94BA-67756E397A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2781223"/>
            <a:ext cx="6024983" cy="2736901"/>
          </a:xfrm>
        </p:spPr>
      </p:pic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BA1643D-2B32-52B1-F741-4EB873878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99344"/>
              </p:ext>
            </p:extLst>
          </p:nvPr>
        </p:nvGraphicFramePr>
        <p:xfrm>
          <a:off x="6467207" y="304752"/>
          <a:ext cx="4925349" cy="3549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324">
                  <a:extLst>
                    <a:ext uri="{9D8B030D-6E8A-4147-A177-3AD203B41FA5}">
                      <a16:colId xmlns:a16="http://schemas.microsoft.com/office/drawing/2014/main" val="1432996488"/>
                    </a:ext>
                  </a:extLst>
                </a:gridCol>
                <a:gridCol w="1162025">
                  <a:extLst>
                    <a:ext uri="{9D8B030D-6E8A-4147-A177-3AD203B41FA5}">
                      <a16:colId xmlns:a16="http://schemas.microsoft.com/office/drawing/2014/main" val="1751726105"/>
                    </a:ext>
                  </a:extLst>
                </a:gridCol>
              </a:tblGrid>
              <a:tr h="460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Agency</a:t>
                      </a:r>
                      <a:endParaRPr lang="en-US" sz="2000" b="1" u="sng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Mentions</a:t>
                      </a:r>
                      <a:endParaRPr lang="en-US" sz="2000" b="1" u="sng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0035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Mental Health Providers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20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2566212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Community Corrections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20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960544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District Attorneys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16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2383595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Judges/Court Administrators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16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5840306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Law Enforcement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14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0013237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Jail Officials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13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9932745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Community Groups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12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9209965"/>
                  </a:ext>
                </a:extLst>
              </a:tr>
              <a:tr h="217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Substance Use Treatment Providers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12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661794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Social Services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11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2450165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Public Defenders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10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8900501"/>
                  </a:ext>
                </a:extLst>
              </a:tr>
              <a:tr h="219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County Commissioners/Administrators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7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8275609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Medical Providers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ahnschrift SemiBold SemiConden" panose="020B0502040204020203" pitchFamily="34" charset="0"/>
                        </a:rPr>
                        <a:t>6</a:t>
                      </a:r>
                      <a:endParaRPr lang="en-US" sz="160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6502829"/>
                  </a:ext>
                </a:extLst>
              </a:tr>
              <a:tr h="222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Schools/Youth-Serving Agencies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ahnschrift SemiBold SemiConden" panose="020B0502040204020203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993341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5F42823-299C-6386-9E25-C2C7F026A8B5}"/>
              </a:ext>
            </a:extLst>
          </p:cNvPr>
          <p:cNvSpPr txBox="1"/>
          <p:nvPr/>
        </p:nvSpPr>
        <p:spPr>
          <a:xfrm>
            <a:off x="6216118" y="4055873"/>
            <a:ext cx="5252727" cy="25391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Varied composition creates some conflict</a:t>
            </a:r>
          </a:p>
          <a:p>
            <a:endParaRPr lang="en-US" sz="5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CJ partners uncomfortable with “social </a:t>
            </a:r>
            <a:r>
              <a:rPr lang="en-US" dirty="0" err="1">
                <a:solidFill>
                  <a:schemeClr val="bg1"/>
                </a:solidFill>
                <a:latin typeface="Bahnschrift SemiLight" panose="020B0502040204020203" pitchFamily="34" charset="0"/>
              </a:rPr>
              <a:t>worky</a:t>
            </a:r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 stuff” (MH-25)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“Tread lightly on voicing your opinion as fact” (SU-47)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“Our local mental health department will drop the people that they've been seeing as soon as they come to jail” (J-39)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9E32E-1011-C333-4C00-9327B77CDE6C}"/>
              </a:ext>
            </a:extLst>
          </p:cNvPr>
          <p:cNvSpPr/>
          <p:nvPr/>
        </p:nvSpPr>
        <p:spPr>
          <a:xfrm>
            <a:off x="11508828" y="6193596"/>
            <a:ext cx="378372" cy="351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684BEBD3-D057-CB7C-2124-9444D8B9120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Findings – What Do Interagency Teams Do?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object 5" descr="Beige rectangle">
            <a:extLst>
              <a:ext uri="{FF2B5EF4-FFF2-40B4-BE49-F238E27FC236}">
                <a16:creationId xmlns:a16="http://schemas.microsoft.com/office/drawing/2014/main" id="{2F2A2088-CDEB-2444-C8B3-BD8AB6489680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448D95-98BF-E3C9-D51B-A51436B31408}"/>
              </a:ext>
            </a:extLst>
          </p:cNvPr>
          <p:cNvCxnSpPr>
            <a:cxnSpLocks/>
          </p:cNvCxnSpPr>
          <p:nvPr/>
        </p:nvCxnSpPr>
        <p:spPr>
          <a:xfrm>
            <a:off x="5956277" y="1517143"/>
            <a:ext cx="0" cy="3963053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AC87F9-040B-D516-8721-E74484140F64}"/>
              </a:ext>
            </a:extLst>
          </p:cNvPr>
          <p:cNvCxnSpPr>
            <a:cxnSpLocks/>
          </p:cNvCxnSpPr>
          <p:nvPr/>
        </p:nvCxnSpPr>
        <p:spPr>
          <a:xfrm flipH="1">
            <a:off x="534498" y="3527569"/>
            <a:ext cx="11126972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edical with solid fill">
            <a:extLst>
              <a:ext uri="{FF2B5EF4-FFF2-40B4-BE49-F238E27FC236}">
                <a16:creationId xmlns:a16="http://schemas.microsoft.com/office/drawing/2014/main" id="{665EF23E-578B-928B-CF1E-8793CD86F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200" y="376869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34C2AE-72DE-99B6-0FE1-518DE80A53A1}"/>
              </a:ext>
            </a:extLst>
          </p:cNvPr>
          <p:cNvSpPr txBox="1"/>
          <p:nvPr/>
        </p:nvSpPr>
        <p:spPr>
          <a:xfrm>
            <a:off x="750178" y="2308264"/>
            <a:ext cx="484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Criminal Justice Advisory Board (CJAB)</a:t>
            </a:r>
            <a:endParaRPr lang="en-US" sz="2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7AB1E-C639-24F2-BF5B-1FB11EE17EF0}"/>
              </a:ext>
            </a:extLst>
          </p:cNvPr>
          <p:cNvSpPr txBox="1"/>
          <p:nvPr/>
        </p:nvSpPr>
        <p:spPr>
          <a:xfrm>
            <a:off x="6842695" y="4550734"/>
            <a:ext cx="434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Assistance with Basic Needs</a:t>
            </a:r>
            <a:endParaRPr lang="en-US" sz="2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F8356-0D1D-4AAB-FC3E-4204625032DC}"/>
              </a:ext>
            </a:extLst>
          </p:cNvPr>
          <p:cNvSpPr txBox="1"/>
          <p:nvPr/>
        </p:nvSpPr>
        <p:spPr>
          <a:xfrm>
            <a:off x="6195315" y="2308264"/>
            <a:ext cx="531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SUD Teams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(opioids, MAT coalitions, drug courts)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18E5B-98BF-02F3-25C6-3F5989D4934E}"/>
              </a:ext>
            </a:extLst>
          </p:cNvPr>
          <p:cNvSpPr txBox="1"/>
          <p:nvPr/>
        </p:nvSpPr>
        <p:spPr>
          <a:xfrm>
            <a:off x="1138265" y="4550735"/>
            <a:ext cx="407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Crisis Response Teams</a:t>
            </a:r>
            <a:endParaRPr lang="en-US" sz="2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1" name="Graphic 20" descr="Meeting with solid fill">
            <a:extLst>
              <a:ext uri="{FF2B5EF4-FFF2-40B4-BE49-F238E27FC236}">
                <a16:creationId xmlns:a16="http://schemas.microsoft.com/office/drawing/2014/main" id="{3B1A6412-6F39-4194-F264-D3628EB45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7200" y="1558333"/>
            <a:ext cx="914400" cy="914400"/>
          </a:xfrm>
          <a:prstGeom prst="rect">
            <a:avLst/>
          </a:prstGeom>
        </p:spPr>
      </p:pic>
      <p:pic>
        <p:nvPicPr>
          <p:cNvPr id="23" name="Graphic 22" descr="Needle with solid fill">
            <a:extLst>
              <a:ext uri="{FF2B5EF4-FFF2-40B4-BE49-F238E27FC236}">
                <a16:creationId xmlns:a16="http://schemas.microsoft.com/office/drawing/2014/main" id="{6D260E31-A6DD-41B4-C940-FCC47C3C0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3296" y="1465004"/>
            <a:ext cx="914400" cy="914400"/>
          </a:xfrm>
          <a:prstGeom prst="rect">
            <a:avLst/>
          </a:prstGeom>
        </p:spPr>
      </p:pic>
      <p:pic>
        <p:nvPicPr>
          <p:cNvPr id="25" name="Graphic 24" descr="Home with solid fill">
            <a:extLst>
              <a:ext uri="{FF2B5EF4-FFF2-40B4-BE49-F238E27FC236}">
                <a16:creationId xmlns:a16="http://schemas.microsoft.com/office/drawing/2014/main" id="{203E0EC7-C3AE-7C56-D2A0-5936630077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60399" y="3744987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F72770-065F-C5C3-2C99-2EA010A6C9B1}"/>
              </a:ext>
            </a:extLst>
          </p:cNvPr>
          <p:cNvSpPr txBox="1"/>
          <p:nvPr/>
        </p:nvSpPr>
        <p:spPr>
          <a:xfrm>
            <a:off x="517202" y="5818146"/>
            <a:ext cx="11157597" cy="723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Often begin with limited focus before expanding to new mission(s) and partners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Collaboration “got [everyone] to the same table, and we started working outside of our siloes” (P-19)</a:t>
            </a:r>
          </a:p>
        </p:txBody>
      </p:sp>
    </p:spTree>
    <p:extLst>
      <p:ext uri="{BB962C8B-B14F-4D97-AF65-F5344CB8AC3E}">
        <p14:creationId xmlns:p14="http://schemas.microsoft.com/office/powerpoint/2010/main" val="34999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Team-Building Strategies (IVs)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0147" y="2279369"/>
            <a:ext cx="3648611" cy="823912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latin typeface="Bahnschrift" panose="020B0502040204020203" pitchFamily="34" charset="0"/>
              </a:rPr>
              <a:t>Strategy 1</a:t>
            </a:r>
          </a:p>
          <a:p>
            <a:pPr algn="ctr"/>
            <a:r>
              <a:rPr lang="en-US" sz="2000" dirty="0">
                <a:latin typeface="Bahnschrift Light SemiCondensed" panose="020B0502040204020203" pitchFamily="34" charset="0"/>
              </a:rPr>
              <a:t>Learning about/from other agencies</a:t>
            </a:r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D09810-480A-AC97-0B30-2470617F3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33320"/>
            <a:ext cx="3747523" cy="36103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Use local technical assistance to develop staff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Identify champions for change in 2 agencies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Participate in activities to learn from other agencies or counties (e.g., site visits)</a:t>
            </a:r>
          </a:p>
        </p:txBody>
      </p:sp>
      <p:sp>
        <p:nvSpPr>
          <p:cNvPr id="22" name="object 5" descr="Beige rectangle">
            <a:extLst>
              <a:ext uri="{FF2B5EF4-FFF2-40B4-BE49-F238E27FC236}">
                <a16:creationId xmlns:a16="http://schemas.microsoft.com/office/drawing/2014/main" id="{6D4FFC10-D502-BBD9-FF17-DEA7DFB76D10}"/>
              </a:ext>
            </a:extLst>
          </p:cNvPr>
          <p:cNvSpPr/>
          <p:nvPr/>
        </p:nvSpPr>
        <p:spPr>
          <a:xfrm rot="5400000" flipV="1">
            <a:off x="5597714" y="4379007"/>
            <a:ext cx="485180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object 5" descr="Beige rectangle">
            <a:extLst>
              <a:ext uri="{FF2B5EF4-FFF2-40B4-BE49-F238E27FC236}">
                <a16:creationId xmlns:a16="http://schemas.microsoft.com/office/drawing/2014/main" id="{F703C64C-B87F-921F-FD0B-F91009726A45}"/>
              </a:ext>
            </a:extLst>
          </p:cNvPr>
          <p:cNvSpPr/>
          <p:nvPr/>
        </p:nvSpPr>
        <p:spPr>
          <a:xfrm rot="5400000" flipV="1">
            <a:off x="1406469" y="4379008"/>
            <a:ext cx="485180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0534C8-4B11-3961-254D-D2E06CBB19BA}"/>
              </a:ext>
            </a:extLst>
          </p:cNvPr>
          <p:cNvSpPr txBox="1">
            <a:spLocks/>
          </p:cNvSpPr>
          <p:nvPr/>
        </p:nvSpPr>
        <p:spPr bwMode="white">
          <a:xfrm>
            <a:off x="4103686" y="2048608"/>
            <a:ext cx="3648611" cy="1066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latin typeface="Bahnschrift" panose="020B0502040204020203" pitchFamily="34" charset="0"/>
              </a:rPr>
              <a:t>Strategy 2</a:t>
            </a:r>
          </a:p>
          <a:p>
            <a:pPr algn="ctr"/>
            <a:r>
              <a:rPr lang="en-US" sz="2000" dirty="0">
                <a:latin typeface="Bahnschrift Light SemiCondensed" panose="020B0502040204020203" pitchFamily="34" charset="0"/>
              </a:rPr>
              <a:t>System integration with other agencies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05DCD2-14CB-9C7D-4ED0-83F775C3127B}"/>
              </a:ext>
            </a:extLst>
          </p:cNvPr>
          <p:cNvSpPr txBox="1">
            <a:spLocks/>
          </p:cNvSpPr>
          <p:nvPr/>
        </p:nvSpPr>
        <p:spPr bwMode="white">
          <a:xfrm>
            <a:off x="8294931" y="2036500"/>
            <a:ext cx="3648611" cy="1066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latin typeface="Bahnschrift" panose="020B0502040204020203" pitchFamily="34" charset="0"/>
              </a:rPr>
              <a:t>Strategy 3</a:t>
            </a:r>
          </a:p>
          <a:p>
            <a:pPr algn="ctr"/>
            <a:r>
              <a:rPr lang="en-US" sz="2000" dirty="0">
                <a:latin typeface="Bahnschrift Light SemiCondensed" panose="020B0502040204020203" pitchFamily="34" charset="0"/>
              </a:rPr>
              <a:t>Team/consensus building with other agencies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C8AC32C6-A0E4-0BD5-0F38-5C1DD0B75C9B}"/>
              </a:ext>
            </a:extLst>
          </p:cNvPr>
          <p:cNvSpPr txBox="1">
            <a:spLocks/>
          </p:cNvSpPr>
          <p:nvPr/>
        </p:nvSpPr>
        <p:spPr>
          <a:xfrm>
            <a:off x="3946524" y="3181504"/>
            <a:ext cx="3747523" cy="361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Promote information sharing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Improve screening and assessment across agencies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Work on “hand off” from one agency to another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C191E74E-6CC2-71CA-149E-DF287B20F470}"/>
              </a:ext>
            </a:extLst>
          </p:cNvPr>
          <p:cNvSpPr txBox="1">
            <a:spLocks/>
          </p:cNvSpPr>
          <p:nvPr/>
        </p:nvSpPr>
        <p:spPr>
          <a:xfrm>
            <a:off x="8196019" y="3195580"/>
            <a:ext cx="3747523" cy="361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Engage in collaborative problem solving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Create a shared vision/goal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Develop consensus of goals and vision</a:t>
            </a:r>
          </a:p>
        </p:txBody>
      </p:sp>
    </p:spTree>
    <p:extLst>
      <p:ext uri="{BB962C8B-B14F-4D97-AF65-F5344CB8AC3E}">
        <p14:creationId xmlns:p14="http://schemas.microsoft.com/office/powerpoint/2010/main" val="135580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Teamwork Domains (DVs)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0147" y="2279369"/>
            <a:ext cx="3648611" cy="823912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latin typeface="Bahnschrift" panose="020B0502040204020203" pitchFamily="34" charset="0"/>
              </a:rPr>
              <a:t>Coordination</a:t>
            </a:r>
          </a:p>
          <a:p>
            <a:pPr algn="ctr"/>
            <a:r>
              <a:rPr lang="en-US" sz="2000" dirty="0">
                <a:latin typeface="Bahnschrift Light SemiCondensed" panose="020B0502040204020203" pitchFamily="34" charset="0"/>
              </a:rPr>
              <a:t>(</a:t>
            </a:r>
            <a:r>
              <a:rPr lang="el-GR" sz="2000" dirty="0">
                <a:latin typeface="Bahnschrift Light SemiCondensed" panose="020B0502040204020203" pitchFamily="34" charset="0"/>
              </a:rPr>
              <a:t>α</a:t>
            </a:r>
            <a:r>
              <a:rPr lang="en-US" sz="2000" dirty="0">
                <a:latin typeface="Bahnschrift Light SemiCondensed" panose="020B0502040204020203" pitchFamily="34" charset="0"/>
              </a:rPr>
              <a:t> = .912)</a:t>
            </a:r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D09810-480A-AC97-0B30-2470617F3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33320"/>
            <a:ext cx="3747523" cy="36103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share general information about populations in need of treatment services.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use the same requirements to determine eligibility for most mental health and/or substance use disorder services.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have pooled funding and/or staffing from various agencies to provide mental health services to justice involved individuals.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share operational oversight of mental health and/or substance use disorder programs/services.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Our organizations provide cross-training for staff on mental health and/or substance use disorder issues.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agency carries out their commitments we agreed on.</a:t>
            </a:r>
          </a:p>
        </p:txBody>
      </p:sp>
      <p:sp>
        <p:nvSpPr>
          <p:cNvPr id="22" name="object 5" descr="Beige rectangle">
            <a:extLst>
              <a:ext uri="{FF2B5EF4-FFF2-40B4-BE49-F238E27FC236}">
                <a16:creationId xmlns:a16="http://schemas.microsoft.com/office/drawing/2014/main" id="{6D4FFC10-D502-BBD9-FF17-DEA7DFB76D10}"/>
              </a:ext>
            </a:extLst>
          </p:cNvPr>
          <p:cNvSpPr/>
          <p:nvPr/>
        </p:nvSpPr>
        <p:spPr>
          <a:xfrm rot="5400000" flipV="1">
            <a:off x="5597714" y="4379007"/>
            <a:ext cx="485180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object 5" descr="Beige rectangle">
            <a:extLst>
              <a:ext uri="{FF2B5EF4-FFF2-40B4-BE49-F238E27FC236}">
                <a16:creationId xmlns:a16="http://schemas.microsoft.com/office/drawing/2014/main" id="{F703C64C-B87F-921F-FD0B-F91009726A45}"/>
              </a:ext>
            </a:extLst>
          </p:cNvPr>
          <p:cNvSpPr/>
          <p:nvPr/>
        </p:nvSpPr>
        <p:spPr>
          <a:xfrm rot="5400000" flipV="1">
            <a:off x="1406469" y="4379008"/>
            <a:ext cx="485180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0534C8-4B11-3961-254D-D2E06CBB19BA}"/>
              </a:ext>
            </a:extLst>
          </p:cNvPr>
          <p:cNvSpPr txBox="1">
            <a:spLocks/>
          </p:cNvSpPr>
          <p:nvPr/>
        </p:nvSpPr>
        <p:spPr bwMode="white">
          <a:xfrm>
            <a:off x="4103686" y="2048608"/>
            <a:ext cx="3648611" cy="1066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latin typeface="Bahnschrift" panose="020B0502040204020203" pitchFamily="34" charset="0"/>
              </a:rPr>
              <a:t>Integrated Care</a:t>
            </a:r>
          </a:p>
          <a:p>
            <a:pPr algn="ctr"/>
            <a:r>
              <a:rPr lang="en-US" sz="2000" dirty="0">
                <a:latin typeface="Bahnschrift Light SemiCondensed" panose="020B0502040204020203" pitchFamily="34" charset="0"/>
              </a:rPr>
              <a:t>(</a:t>
            </a:r>
            <a:r>
              <a:rPr lang="el-GR" sz="2000" dirty="0">
                <a:latin typeface="Bahnschrift Light SemiCondensed" panose="020B0502040204020203" pitchFamily="34" charset="0"/>
              </a:rPr>
              <a:t>α</a:t>
            </a:r>
            <a:r>
              <a:rPr lang="en-US" sz="2000" dirty="0">
                <a:latin typeface="Bahnschrift Light SemiCondensed" panose="020B0502040204020203" pitchFamily="34" charset="0"/>
              </a:rPr>
              <a:t> = .863)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605DCD2-14CB-9C7D-4ED0-83F775C3127B}"/>
              </a:ext>
            </a:extLst>
          </p:cNvPr>
          <p:cNvSpPr txBox="1">
            <a:spLocks/>
          </p:cNvSpPr>
          <p:nvPr/>
        </p:nvSpPr>
        <p:spPr bwMode="white">
          <a:xfrm>
            <a:off x="8294931" y="2036500"/>
            <a:ext cx="3648611" cy="1066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>
                <a:latin typeface="Bahnschrift" panose="020B0502040204020203" pitchFamily="34" charset="0"/>
              </a:rPr>
              <a:t>Data Capacity</a:t>
            </a:r>
          </a:p>
          <a:p>
            <a:pPr algn="ctr"/>
            <a:r>
              <a:rPr lang="en-US" sz="2000" dirty="0">
                <a:latin typeface="Bahnschrift Light SemiCondensed" panose="020B0502040204020203" pitchFamily="34" charset="0"/>
              </a:rPr>
              <a:t>(</a:t>
            </a:r>
            <a:r>
              <a:rPr lang="el-GR" sz="2000" dirty="0">
                <a:latin typeface="Bahnschrift Light SemiCondensed" panose="020B0502040204020203" pitchFamily="34" charset="0"/>
              </a:rPr>
              <a:t>α</a:t>
            </a:r>
            <a:r>
              <a:rPr lang="en-US" sz="2000" dirty="0">
                <a:latin typeface="Bahnschrift Light SemiCondensed" panose="020B0502040204020203" pitchFamily="34" charset="0"/>
              </a:rPr>
              <a:t> = .815)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C8AC32C6-A0E4-0BD5-0F38-5C1DD0B75C9B}"/>
              </a:ext>
            </a:extLst>
          </p:cNvPr>
          <p:cNvSpPr txBox="1">
            <a:spLocks/>
          </p:cNvSpPr>
          <p:nvPr/>
        </p:nvSpPr>
        <p:spPr>
          <a:xfrm>
            <a:off x="3946524" y="3185921"/>
            <a:ext cx="3747523" cy="3610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hold joint staffing/case reporting consultations (except for problem-solving courts, such as drug courts).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have developed joint policy and procedure manuals for mental health and/or substance use disorder services.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have modified program/service protocols to meet the needs of other agencies.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share budgetary oversight of mental health and/or substance use disorder programs/services.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C191E74E-6CC2-71CA-149E-DF287B20F470}"/>
              </a:ext>
            </a:extLst>
          </p:cNvPr>
          <p:cNvSpPr txBox="1">
            <a:spLocks/>
          </p:cNvSpPr>
          <p:nvPr/>
        </p:nvSpPr>
        <p:spPr>
          <a:xfrm>
            <a:off x="8196019" y="3195580"/>
            <a:ext cx="3747523" cy="3610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have written protocols for sharing client information that ensure privacy protections (e.g., HIPAA, 42 CFR 4 part 2.).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use an electronic health record system that other agencies have access to.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link data to identify high utilizers or individuals who have previously received services from various agencies.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We have staff training across both agencies related to data collection and analyzing protected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75438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662676" cy="1325563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Findings – What Works in Building and Sustaining Teams?</a:t>
            </a:r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25" name="Picture 24" descr="A table of numbers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0DE030E-4B3C-8871-50F8-E60152CF4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63" y="3172968"/>
            <a:ext cx="7817274" cy="35267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71999A-D026-DFC4-4F40-2B2D1BC60861}"/>
              </a:ext>
            </a:extLst>
          </p:cNvPr>
          <p:cNvSpPr txBox="1"/>
          <p:nvPr/>
        </p:nvSpPr>
        <p:spPr>
          <a:xfrm>
            <a:off x="6628336" y="6084893"/>
            <a:ext cx="527538" cy="1337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AB2F93-7859-4887-734C-7FF6E4321076}"/>
              </a:ext>
            </a:extLst>
          </p:cNvPr>
          <p:cNvSpPr txBox="1"/>
          <p:nvPr/>
        </p:nvSpPr>
        <p:spPr>
          <a:xfrm>
            <a:off x="8764566" y="6081510"/>
            <a:ext cx="527538" cy="1337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C7EC2-2691-3938-5F06-8EF1D3D5837E}"/>
              </a:ext>
            </a:extLst>
          </p:cNvPr>
          <p:cNvSpPr txBox="1"/>
          <p:nvPr/>
        </p:nvSpPr>
        <p:spPr>
          <a:xfrm>
            <a:off x="10892818" y="6081510"/>
            <a:ext cx="527538" cy="1337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FCF14C-E41E-D305-589F-B8FDEC71E47C}"/>
              </a:ext>
            </a:extLst>
          </p:cNvPr>
          <p:cNvSpPr txBox="1"/>
          <p:nvPr/>
        </p:nvSpPr>
        <p:spPr>
          <a:xfrm>
            <a:off x="6629366" y="6215257"/>
            <a:ext cx="527538" cy="1337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D2E77-366A-E09F-8269-87069C6AA588}"/>
              </a:ext>
            </a:extLst>
          </p:cNvPr>
          <p:cNvSpPr txBox="1"/>
          <p:nvPr/>
        </p:nvSpPr>
        <p:spPr>
          <a:xfrm>
            <a:off x="8764566" y="6214925"/>
            <a:ext cx="527538" cy="1337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016FD2-9C3C-036E-379E-3D8C67F9C4B5}"/>
              </a:ext>
            </a:extLst>
          </p:cNvPr>
          <p:cNvSpPr txBox="1"/>
          <p:nvPr/>
        </p:nvSpPr>
        <p:spPr>
          <a:xfrm>
            <a:off x="10892246" y="6214925"/>
            <a:ext cx="527538" cy="13374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D9E8CE-A463-ABFF-C120-F7B83A675321}"/>
              </a:ext>
            </a:extLst>
          </p:cNvPr>
          <p:cNvSpPr txBox="1"/>
          <p:nvPr/>
        </p:nvSpPr>
        <p:spPr>
          <a:xfrm>
            <a:off x="6628336" y="6348672"/>
            <a:ext cx="527538" cy="133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A8B4B5-74DD-4362-6A12-D8CB94CBBD5C}"/>
              </a:ext>
            </a:extLst>
          </p:cNvPr>
          <p:cNvSpPr txBox="1"/>
          <p:nvPr/>
        </p:nvSpPr>
        <p:spPr>
          <a:xfrm>
            <a:off x="8764566" y="6348672"/>
            <a:ext cx="527538" cy="133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054857-F7AD-4747-6566-0CB8CE01A7DE}"/>
              </a:ext>
            </a:extLst>
          </p:cNvPr>
          <p:cNvSpPr txBox="1"/>
          <p:nvPr/>
        </p:nvSpPr>
        <p:spPr>
          <a:xfrm>
            <a:off x="10892245" y="6350828"/>
            <a:ext cx="527538" cy="133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00C527-857A-3832-CD42-294A298FFA7E}"/>
              </a:ext>
            </a:extLst>
          </p:cNvPr>
          <p:cNvSpPr txBox="1"/>
          <p:nvPr/>
        </p:nvSpPr>
        <p:spPr>
          <a:xfrm>
            <a:off x="105046" y="3755748"/>
            <a:ext cx="3499171" cy="26017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Learning about/from other agencies (</a:t>
            </a:r>
            <a:r>
              <a:rPr lang="en-US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Strategy 1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) and System integration (</a:t>
            </a:r>
            <a:r>
              <a:rPr lang="en-US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Strategy 2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) significant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Team/consensus building (</a:t>
            </a:r>
            <a:r>
              <a:rPr lang="en-US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Strategy 3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) NOT significant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28FF1D-83B2-E233-C4F5-4EFF620D2F9E}"/>
              </a:ext>
            </a:extLst>
          </p:cNvPr>
          <p:cNvSpPr txBox="1"/>
          <p:nvPr/>
        </p:nvSpPr>
        <p:spPr>
          <a:xfrm>
            <a:off x="524384" y="2087266"/>
            <a:ext cx="1114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Generalized Hierarchical Linear Models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(family = Poisson; natural logarithmic link function)</a:t>
            </a:r>
          </a:p>
        </p:txBody>
      </p:sp>
    </p:spTree>
    <p:extLst>
      <p:ext uri="{BB962C8B-B14F-4D97-AF65-F5344CB8AC3E}">
        <p14:creationId xmlns:p14="http://schemas.microsoft.com/office/powerpoint/2010/main" val="40906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684BEBD3-D057-CB7C-2124-9444D8B9120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7" y="237062"/>
            <a:ext cx="1126736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Findings – What Works in Building and Sustaining Teams?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object 5" descr="Beige rectangle">
            <a:extLst>
              <a:ext uri="{FF2B5EF4-FFF2-40B4-BE49-F238E27FC236}">
                <a16:creationId xmlns:a16="http://schemas.microsoft.com/office/drawing/2014/main" id="{2F2A2088-CDEB-2444-C8B3-BD8AB6489680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F72770-065F-C5C3-2C99-2EA010A6C9B1}"/>
              </a:ext>
            </a:extLst>
          </p:cNvPr>
          <p:cNvSpPr txBox="1"/>
          <p:nvPr/>
        </p:nvSpPr>
        <p:spPr>
          <a:xfrm>
            <a:off x="443308" y="1443175"/>
            <a:ext cx="111575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Why isn’t Team/Consensus-Building significant?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D4A7C13-07C5-215C-7C54-7EFB6753FC4C}"/>
              </a:ext>
            </a:extLst>
          </p:cNvPr>
          <p:cNvSpPr/>
          <p:nvPr/>
        </p:nvSpPr>
        <p:spPr>
          <a:xfrm>
            <a:off x="495487" y="2117382"/>
            <a:ext cx="5463878" cy="3297245"/>
          </a:xfrm>
          <a:prstGeom prst="wedgeRoundRect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“The partnerships here […] just continue to get strengthened, but […] I don’t think that that vision or that realization was even known until the coalition was born and we started to come to the table, because </a:t>
            </a:r>
            <a:r>
              <a:rPr lang="en-US" b="1" i="1" dirty="0">
                <a:solidFill>
                  <a:schemeClr val="accent1"/>
                </a:solidFill>
              </a:rPr>
              <a:t>we didn’t know what the other entities were being frustrated with</a:t>
            </a:r>
            <a:r>
              <a:rPr lang="en-US" dirty="0"/>
              <a:t>. We didn’t know how our actions affected another entity. The communication piece is huge just to be able to sit around a table and talk about what we see.” (J-11)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73B7C-33E6-C065-3EC2-BAAA9201BDB2}"/>
              </a:ext>
            </a:extLst>
          </p:cNvPr>
          <p:cNvSpPr txBox="1"/>
          <p:nvPr/>
        </p:nvSpPr>
        <p:spPr>
          <a:xfrm>
            <a:off x="6183904" y="3005800"/>
            <a:ext cx="5656124" cy="16199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Collaboration helped agencies learn about and ascertain their frustrations with each other, while identifying what could be improved.</a:t>
            </a:r>
          </a:p>
        </p:txBody>
      </p:sp>
    </p:spTree>
    <p:extLst>
      <p:ext uri="{BB962C8B-B14F-4D97-AF65-F5344CB8AC3E}">
        <p14:creationId xmlns:p14="http://schemas.microsoft.com/office/powerpoint/2010/main" val="25950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684BEBD3-D057-CB7C-2124-9444D8B9120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7" y="237062"/>
            <a:ext cx="1126736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Findings – What Works in Building and Sustaining Teams?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object 5" descr="Beige rectangle">
            <a:extLst>
              <a:ext uri="{FF2B5EF4-FFF2-40B4-BE49-F238E27FC236}">
                <a16:creationId xmlns:a16="http://schemas.microsoft.com/office/drawing/2014/main" id="{2F2A2088-CDEB-2444-C8B3-BD8AB6489680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F72770-065F-C5C3-2C99-2EA010A6C9B1}"/>
              </a:ext>
            </a:extLst>
          </p:cNvPr>
          <p:cNvSpPr txBox="1"/>
          <p:nvPr/>
        </p:nvSpPr>
        <p:spPr>
          <a:xfrm>
            <a:off x="443308" y="1443175"/>
            <a:ext cx="111575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Why isn’t Team/Consensus-Building significant?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6B08AEB-FF9A-5533-43B6-D1F0D7136F7C}"/>
              </a:ext>
            </a:extLst>
          </p:cNvPr>
          <p:cNvSpPr/>
          <p:nvPr/>
        </p:nvSpPr>
        <p:spPr>
          <a:xfrm flipH="1">
            <a:off x="6418066" y="2075224"/>
            <a:ext cx="5463878" cy="3297245"/>
          </a:xfrm>
          <a:prstGeom prst="wedgeRoundRectCallou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“The jail diversion advisory board has been a </a:t>
            </a:r>
            <a:r>
              <a:rPr lang="en-US" sz="2000" b="1" i="1" dirty="0">
                <a:solidFill>
                  <a:schemeClr val="accent1"/>
                </a:solidFill>
              </a:rPr>
              <a:t>very effective tool just for keeping communications going</a:t>
            </a:r>
            <a:r>
              <a:rPr lang="en-US" sz="2000" dirty="0"/>
              <a:t>. Sometimes criminal justice and social services see the world differently, so being able to problem solve and keep good lines of communication open has been very valuable on that.” (MH-40)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91011-8AD4-ADE8-5D7C-4CCB941DCEFF}"/>
              </a:ext>
            </a:extLst>
          </p:cNvPr>
          <p:cNvSpPr txBox="1"/>
          <p:nvPr/>
        </p:nvSpPr>
        <p:spPr>
          <a:xfrm>
            <a:off x="501886" y="2782298"/>
            <a:ext cx="5656124" cy="1606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Opening lines of communication through collaboration assisted partners in overcoming some of their longstanding disagreements.</a:t>
            </a:r>
          </a:p>
        </p:txBody>
      </p:sp>
    </p:spTree>
    <p:extLst>
      <p:ext uri="{BB962C8B-B14F-4D97-AF65-F5344CB8AC3E}">
        <p14:creationId xmlns:p14="http://schemas.microsoft.com/office/powerpoint/2010/main" val="16672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684BEBD3-D057-CB7C-2124-9444D8B9120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7" y="237062"/>
            <a:ext cx="1126736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Findings – What Works in Building and Sustaining Teams?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object 5" descr="Beige rectangle">
            <a:extLst>
              <a:ext uri="{FF2B5EF4-FFF2-40B4-BE49-F238E27FC236}">
                <a16:creationId xmlns:a16="http://schemas.microsoft.com/office/drawing/2014/main" id="{2F2A2088-CDEB-2444-C8B3-BD8AB6489680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F72770-065F-C5C3-2C99-2EA010A6C9B1}"/>
              </a:ext>
            </a:extLst>
          </p:cNvPr>
          <p:cNvSpPr txBox="1"/>
          <p:nvPr/>
        </p:nvSpPr>
        <p:spPr>
          <a:xfrm>
            <a:off x="443308" y="1443175"/>
            <a:ext cx="111575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Why isn’t Team/</a:t>
            </a:r>
            <a:r>
              <a:rPr lang="en-US" sz="2400" i="1">
                <a:solidFill>
                  <a:schemeClr val="bg1"/>
                </a:solidFill>
                <a:latin typeface="Bahnschrift SemiLight" panose="020B0502040204020203" pitchFamily="34" charset="0"/>
              </a:rPr>
              <a:t>Consensus-Building significant</a:t>
            </a:r>
            <a:r>
              <a:rPr lang="en-US" sz="24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?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EF303D6-B90E-CBBA-A904-ACFF1428164A}"/>
              </a:ext>
            </a:extLst>
          </p:cNvPr>
          <p:cNvSpPr/>
          <p:nvPr/>
        </p:nvSpPr>
        <p:spPr>
          <a:xfrm>
            <a:off x="5288206" y="2174432"/>
            <a:ext cx="918905" cy="2067535"/>
          </a:xfrm>
          <a:prstGeom prst="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205A7-8E2E-37FD-D2A0-4CF51BAE8CF9}"/>
              </a:ext>
            </a:extLst>
          </p:cNvPr>
          <p:cNvSpPr txBox="1"/>
          <p:nvPr/>
        </p:nvSpPr>
        <p:spPr>
          <a:xfrm>
            <a:off x="404640" y="4429941"/>
            <a:ext cx="111575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Consensus is a product – not a prerequisite –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743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Discussion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D62CAE-7708-351B-E0F9-6A46DFA5C7A2}"/>
              </a:ext>
            </a:extLst>
          </p:cNvPr>
          <p:cNvSpPr txBox="1"/>
          <p:nvPr/>
        </p:nvSpPr>
        <p:spPr>
          <a:xfrm>
            <a:off x="750022" y="1490633"/>
            <a:ext cx="11075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Prior research indicates that interagency teams are an evidence-based strategy to achieve system change </a:t>
            </a:r>
            <a:r>
              <a:rPr lang="en-US" sz="1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(Aarons et al., 2014)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Our previous work similarly finds that </a:t>
            </a:r>
            <a:r>
              <a:rPr lang="en-US" sz="2000" i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Relationship-Building </a:t>
            </a: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is an effective strategy for implementing CJ and BH reforms </a:t>
            </a:r>
            <a:r>
              <a:rPr lang="en-US" sz="1000" dirty="0">
                <a:solidFill>
                  <a:prstClr val="white"/>
                </a:solidFill>
                <a:latin typeface="Bahnschrift SemiLight" panose="020B0502040204020203" pitchFamily="34" charset="0"/>
              </a:rPr>
              <a:t>(Mackey et al., under review)</a:t>
            </a: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current study reveals that: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Teams work on varied projects and are composed of many different agencies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Can create conflict when mission misaligned with goals of agencies, or when agencies see their activities as conflicting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However, the act of collaboration fosters consensus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Can help overcome historic disagreements and conflicts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Consensus on mission not prerequisite to teamwork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Consensus may be built when agencies work together and learn about each other</a:t>
            </a:r>
          </a:p>
        </p:txBody>
      </p:sp>
    </p:spTree>
    <p:extLst>
      <p:ext uri="{BB962C8B-B14F-4D97-AF65-F5344CB8AC3E}">
        <p14:creationId xmlns:p14="http://schemas.microsoft.com/office/powerpoint/2010/main" val="122878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Recommendations &amp; Conclusion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D62CAE-7708-351B-E0F9-6A46DFA5C7A2}"/>
              </a:ext>
            </a:extLst>
          </p:cNvPr>
          <p:cNvSpPr txBox="1"/>
          <p:nvPr/>
        </p:nvSpPr>
        <p:spPr>
          <a:xfrm>
            <a:off x="565426" y="1490633"/>
            <a:ext cx="1126053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>
                <a:solidFill>
                  <a:schemeClr val="bg1"/>
                </a:solidFill>
                <a:latin typeface="Bahnschrift SemiLight" panose="020B0502040204020203" pitchFamily="34" charset="0"/>
              </a:rPr>
              <a:t>Teambuilding 101: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When forming interagency teams, counties should focus on learning about other agencies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2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Begin with limited mission – don’t attempt to solve all the world’s problems!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3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Consensus on goals and mission follows teamwork, not vice-versa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Don’t wait for consensus before working together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Interagency teams remain an important strategy for system change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Their use should be encouraged by partners and initiatives like Stepping Up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Conferences, information exchanges, and system mapping exercises all helpful in forging initial links between agencies</a:t>
            </a:r>
          </a:p>
        </p:txBody>
      </p:sp>
    </p:spTree>
    <p:extLst>
      <p:ext uri="{BB962C8B-B14F-4D97-AF65-F5344CB8AC3E}">
        <p14:creationId xmlns:p14="http://schemas.microsoft.com/office/powerpoint/2010/main" val="227802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111302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Welcome!</a:t>
            </a:r>
            <a:endParaRPr lang="en-US" sz="22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6D553-EFB0-5D41-3833-ACE289F840F5}"/>
              </a:ext>
            </a:extLst>
          </p:cNvPr>
          <p:cNvSpPr/>
          <p:nvPr/>
        </p:nvSpPr>
        <p:spPr>
          <a:xfrm>
            <a:off x="2489200" y="3285066"/>
            <a:ext cx="7213600" cy="2217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work was funded by an award from the National Institute of Mental Health (R01 MH118680,Taxman and Johnson). </a:t>
            </a:r>
            <a:r>
              <a:rPr lang="en-US" kern="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kern="1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All opinions are those of the research team.</a:t>
            </a:r>
            <a:r>
              <a:rPr lang="en-US" sz="2000" b="1" dirty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7358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111302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Thank you!</a:t>
            </a:r>
          </a:p>
          <a:p>
            <a:pPr algn="ctr"/>
            <a:endParaRPr lang="en-US" b="1" dirty="0"/>
          </a:p>
          <a:p>
            <a:pPr algn="ctr"/>
            <a:r>
              <a:rPr lang="en-US" sz="2200" i="1" dirty="0"/>
              <a:t>Feedback is greatly appreciated :-)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6D553-EFB0-5D41-3833-ACE289F840F5}"/>
              </a:ext>
            </a:extLst>
          </p:cNvPr>
          <p:cNvSpPr/>
          <p:nvPr/>
        </p:nvSpPr>
        <p:spPr>
          <a:xfrm>
            <a:off x="524753" y="3072024"/>
            <a:ext cx="5257800" cy="29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Benjamin J. Mackey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Research Associate </a:t>
            </a:r>
          </a:p>
          <a:p>
            <a:pPr algn="ctr"/>
            <a:r>
              <a:rPr lang="en-US" i="1" dirty="0"/>
              <a:t>Center for Advancing Correctional Excellence</a:t>
            </a:r>
          </a:p>
          <a:p>
            <a:pPr algn="ctr"/>
            <a:r>
              <a:rPr lang="en-US" i="1" dirty="0"/>
              <a:t>George Mason University</a:t>
            </a:r>
          </a:p>
          <a:p>
            <a:pPr algn="ctr"/>
            <a:endParaRPr lang="en-US" i="1" dirty="0"/>
          </a:p>
          <a:p>
            <a:pPr algn="ctr"/>
            <a:r>
              <a:rPr lang="en-US" u="sng" dirty="0"/>
              <a:t>bmackey2@gmu.edu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9E641-C91F-EEAB-3318-B14FD95D6203}"/>
              </a:ext>
            </a:extLst>
          </p:cNvPr>
          <p:cNvSpPr/>
          <p:nvPr/>
        </p:nvSpPr>
        <p:spPr>
          <a:xfrm>
            <a:off x="6409449" y="3072024"/>
            <a:ext cx="5258532" cy="29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Faye S. Taxman</a:t>
            </a:r>
          </a:p>
          <a:p>
            <a:pPr algn="ctr"/>
            <a:endParaRPr lang="en-US" b="1" dirty="0"/>
          </a:p>
          <a:p>
            <a:pPr algn="ctr"/>
            <a:r>
              <a:rPr lang="en-US" i="1" dirty="0"/>
              <a:t>University Professor | Director</a:t>
            </a:r>
          </a:p>
          <a:p>
            <a:pPr algn="ctr"/>
            <a:r>
              <a:rPr lang="en-US" i="1" dirty="0"/>
              <a:t>Center for Advancing Correctional Excellence</a:t>
            </a:r>
          </a:p>
          <a:p>
            <a:pPr algn="ctr"/>
            <a:r>
              <a:rPr lang="en-US" i="1" dirty="0"/>
              <a:t>George Mason University</a:t>
            </a:r>
          </a:p>
          <a:p>
            <a:pPr algn="ctr"/>
            <a:endParaRPr lang="en-US" i="1" dirty="0"/>
          </a:p>
          <a:p>
            <a:pPr algn="ctr"/>
            <a:r>
              <a:rPr lang="en-US" u="sng" dirty="0"/>
              <a:t>ftaxman@gmu.edu</a:t>
            </a:r>
          </a:p>
        </p:txBody>
      </p:sp>
    </p:spTree>
    <p:extLst>
      <p:ext uri="{BB962C8B-B14F-4D97-AF65-F5344CB8AC3E}">
        <p14:creationId xmlns:p14="http://schemas.microsoft.com/office/powerpoint/2010/main" val="302349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684BEBD3-D057-CB7C-2124-9444D8B9120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Team Includes: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object 5" descr="Beige rectangle">
            <a:extLst>
              <a:ext uri="{FF2B5EF4-FFF2-40B4-BE49-F238E27FC236}">
                <a16:creationId xmlns:a16="http://schemas.microsoft.com/office/drawing/2014/main" id="{2F2A2088-CDEB-2444-C8B3-BD8AB6489680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47837C2-5601-41A6-BAA6-0B4666EBD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18" b="22344"/>
          <a:stretch/>
        </p:blipFill>
        <p:spPr>
          <a:xfrm>
            <a:off x="858372" y="1580085"/>
            <a:ext cx="2072437" cy="2031957"/>
          </a:xfrm>
          <a:prstGeom prst="rect">
            <a:avLst/>
          </a:prstGeom>
        </p:spPr>
      </p:pic>
      <p:pic>
        <p:nvPicPr>
          <p:cNvPr id="6" name="Picture 5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C8856721-5C15-F3B2-D562-49C0009034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50" t="10041" r="1050" b="23292"/>
          <a:stretch/>
        </p:blipFill>
        <p:spPr>
          <a:xfrm>
            <a:off x="6421030" y="1580085"/>
            <a:ext cx="2031959" cy="2031959"/>
          </a:xfrm>
          <a:prstGeom prst="rect">
            <a:avLst/>
          </a:prstGeom>
        </p:spPr>
      </p:pic>
      <p:pic>
        <p:nvPicPr>
          <p:cNvPr id="8" name="Picture 7" descr="Niloofar Ramezani - Immediate Past Chair and Nomination ...">
            <a:extLst>
              <a:ext uri="{FF2B5EF4-FFF2-40B4-BE49-F238E27FC236}">
                <a16:creationId xmlns:a16="http://schemas.microsoft.com/office/drawing/2014/main" id="{8E97D2D6-BF96-B604-44C0-2E086059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86" y="1580085"/>
            <a:ext cx="1980503" cy="19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ilemariam Debena.Maji ">
            <a:extLst>
              <a:ext uri="{FF2B5EF4-FFF2-40B4-BE49-F238E27FC236}">
                <a16:creationId xmlns:a16="http://schemas.microsoft.com/office/drawing/2014/main" id="{09BFA973-C1F3-7649-33E2-ADED6CB20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858371" y="4289157"/>
            <a:ext cx="2021785" cy="186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ulty Picture">
            <a:extLst>
              <a:ext uri="{FF2B5EF4-FFF2-40B4-BE49-F238E27FC236}">
                <a16:creationId xmlns:a16="http://schemas.microsoft.com/office/drawing/2014/main" id="{95E49730-E62C-F8BE-6AD4-4C46375C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87" y="4287892"/>
            <a:ext cx="2047175" cy="19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hnson, Jennifer E., PhD – RCGV – Research Consortium on Gender Based  Violence of MSU">
            <a:extLst>
              <a:ext uri="{FF2B5EF4-FFF2-40B4-BE49-F238E27FC236}">
                <a16:creationId xmlns:a16="http://schemas.microsoft.com/office/drawing/2014/main" id="{E7563105-F999-8BBE-8B54-30EB36BCB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8657" y="1580085"/>
            <a:ext cx="1914525" cy="20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urman Photo for ACE">
            <a:extLst>
              <a:ext uri="{FF2B5EF4-FFF2-40B4-BE49-F238E27FC236}">
                <a16:creationId xmlns:a16="http://schemas.microsoft.com/office/drawing/2014/main" id="{64ED9FBA-B66F-43FE-4C90-527C05E0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92" y="4336560"/>
            <a:ext cx="1917890" cy="19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e headshot">
            <a:extLst>
              <a:ext uri="{FF2B5EF4-FFF2-40B4-BE49-F238E27FC236}">
                <a16:creationId xmlns:a16="http://schemas.microsoft.com/office/drawing/2014/main" id="{522F07C5-32B9-523D-5708-CD862BF3D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8351" y="4287892"/>
            <a:ext cx="1917890" cy="19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2F29FD-6401-4219-FB8F-3BB5CB345803}"/>
              </a:ext>
            </a:extLst>
          </p:cNvPr>
          <p:cNvSpPr txBox="1"/>
          <p:nvPr/>
        </p:nvSpPr>
        <p:spPr>
          <a:xfrm>
            <a:off x="858371" y="3612160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Faye S. Taxman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University Professor | MPI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George Mason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CA1AF-99A0-6941-932B-97663D557142}"/>
              </a:ext>
            </a:extLst>
          </p:cNvPr>
          <p:cNvSpPr txBox="1"/>
          <p:nvPr/>
        </p:nvSpPr>
        <p:spPr>
          <a:xfrm>
            <a:off x="831790" y="6169709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Maji Hailemariam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Michigan State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B3973-C019-4671-774C-29E578506F21}"/>
              </a:ext>
            </a:extLst>
          </p:cNvPr>
          <p:cNvSpPr txBox="1"/>
          <p:nvPr/>
        </p:nvSpPr>
        <p:spPr>
          <a:xfrm>
            <a:off x="3661457" y="3612160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Jennifer E. Johnson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Endowed Professor | MPI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Michigan State 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A47F3-A0EB-0811-79B9-BF285FB29B68}"/>
              </a:ext>
            </a:extLst>
          </p:cNvPr>
          <p:cNvSpPr txBox="1"/>
          <p:nvPr/>
        </p:nvSpPr>
        <p:spPr>
          <a:xfrm>
            <a:off x="6400790" y="3604818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Benjamin J. Mackey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Research Associate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George Mason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22E23-687E-609B-D032-BE4809C45496}"/>
              </a:ext>
            </a:extLst>
          </p:cNvPr>
          <p:cNvSpPr txBox="1"/>
          <p:nvPr/>
        </p:nvSpPr>
        <p:spPr>
          <a:xfrm>
            <a:off x="9072088" y="3604817"/>
            <a:ext cx="254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Niloofar Ramezani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Associate Professor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Virginia Commonwealth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4D03E-5503-9AC4-6E54-9870C23FCE19}"/>
              </a:ext>
            </a:extLst>
          </p:cNvPr>
          <p:cNvSpPr txBox="1"/>
          <p:nvPr/>
        </p:nvSpPr>
        <p:spPr>
          <a:xfrm>
            <a:off x="3621316" y="6190102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Rochelle K. Rosen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Senior Research Scientist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The Miriam Hospital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5C82F-5586-A7DB-41EF-29DD7C52C5A6}"/>
              </a:ext>
            </a:extLst>
          </p:cNvPr>
          <p:cNvSpPr txBox="1"/>
          <p:nvPr/>
        </p:nvSpPr>
        <p:spPr>
          <a:xfrm>
            <a:off x="6361077" y="6170616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Jill </a:t>
            </a:r>
            <a:r>
              <a:rPr lang="en-US" sz="1200" b="1" dirty="0" err="1">
                <a:solidFill>
                  <a:schemeClr val="bg1"/>
                </a:solidFill>
              </a:rPr>
              <a:t>Viglione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Associate Professor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University of Central Florida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BE50A-F542-2C88-743B-4B3566368128}"/>
              </a:ext>
            </a:extLst>
          </p:cNvPr>
          <p:cNvSpPr txBox="1"/>
          <p:nvPr/>
        </p:nvSpPr>
        <p:spPr>
          <a:xfrm>
            <a:off x="9402052" y="6211669"/>
            <a:ext cx="20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Teneshia</a:t>
            </a:r>
            <a:r>
              <a:rPr lang="en-US" sz="1200" b="1" dirty="0">
                <a:solidFill>
                  <a:schemeClr val="bg1"/>
                </a:solidFill>
              </a:rPr>
              <a:t> Thurman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Research Assistant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16267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Background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D62CAE-7708-351B-E0F9-6A46DFA5C7A2}"/>
              </a:ext>
            </a:extLst>
          </p:cNvPr>
          <p:cNvSpPr txBox="1"/>
          <p:nvPr/>
        </p:nvSpPr>
        <p:spPr>
          <a:xfrm>
            <a:off x="750022" y="1394966"/>
            <a:ext cx="108122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In the U.S., people with behavioral health (BH) conditions involved in the criminal justice (CJ) system at disproportionate rates </a:t>
            </a:r>
            <a:r>
              <a:rPr lang="en-US" sz="1050" dirty="0">
                <a:solidFill>
                  <a:schemeClr val="bg1"/>
                </a:solidFill>
                <a:latin typeface="Bahnschrift SemiLight" panose="020B0502040204020203" pitchFamily="34" charset="0"/>
              </a:rPr>
              <a:t>(</a:t>
            </a:r>
            <a:r>
              <a:rPr lang="fr-FR" sz="1050" dirty="0">
                <a:solidFill>
                  <a:schemeClr val="bg1"/>
                </a:solidFill>
                <a:latin typeface="Bahnschrift SemiLight" panose="020B0502040204020203" pitchFamily="34" charset="0"/>
              </a:rPr>
              <a:t>Bronson &amp; </a:t>
            </a:r>
            <a:r>
              <a:rPr lang="fr-FR" sz="1050" dirty="0" err="1">
                <a:solidFill>
                  <a:schemeClr val="bg1"/>
                </a:solidFill>
                <a:latin typeface="Bahnschrift SemiLight" panose="020B0502040204020203" pitchFamily="34" charset="0"/>
              </a:rPr>
              <a:t>Berzofsky</a:t>
            </a:r>
            <a:r>
              <a:rPr lang="fr-FR" sz="1050" dirty="0">
                <a:solidFill>
                  <a:schemeClr val="bg1"/>
                </a:solidFill>
                <a:latin typeface="Bahnschrift SemiLight" panose="020B0502040204020203" pitchFamily="34" charset="0"/>
              </a:rPr>
              <a:t>, 2017; Bronson et al., 2017)</a:t>
            </a:r>
            <a:endParaRPr lang="en-US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“High utilizers” – repeated contact with criminal justice, behavioral health, emergency medical, and/or social service systems </a:t>
            </a:r>
            <a:r>
              <a:rPr lang="en-US" sz="1050" dirty="0">
                <a:solidFill>
                  <a:schemeClr val="bg1"/>
                </a:solidFill>
                <a:latin typeface="Bahnschrift SemiLight" panose="020B0502040204020203" pitchFamily="34" charset="0"/>
              </a:rPr>
              <a:t>(SAS Institute, 2017)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Stepping Up Initiative – National initiative to reduce jail incarceration rates for people with BH conditions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Counties use their own strategies with assistance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Interagency teams – A key strategy in Stepping Up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   and similar reform initiatives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CJ and BH agencies meet to address high utilizers </a:t>
            </a:r>
            <a:r>
              <a:rPr lang="en-US" sz="1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(Haneberg et al., 2017)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Evidence-based strategy to achieve system change </a:t>
            </a:r>
            <a:r>
              <a:rPr lang="en-US" sz="1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(Aarons et al., 2014)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Little known about their inner workings</a:t>
            </a:r>
          </a:p>
        </p:txBody>
      </p:sp>
      <p:pic>
        <p:nvPicPr>
          <p:cNvPr id="1026" name="Picture 2" descr="Stepping Up Kansas">
            <a:extLst>
              <a:ext uri="{FF2B5EF4-FFF2-40B4-BE49-F238E27FC236}">
                <a16:creationId xmlns:a16="http://schemas.microsoft.com/office/drawing/2014/main" id="{F578CFCD-E404-9A50-0FF1-824718BC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93" y="3862254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Title 5">
            <a:extLst>
              <a:ext uri="{FF2B5EF4-FFF2-40B4-BE49-F238E27FC236}">
                <a16:creationId xmlns:a16="http://schemas.microsoft.com/office/drawing/2014/main" id="{684BEBD3-D057-CB7C-2124-9444D8B9120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Our Study – I.M. Justice BH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3" name="object 5" descr="Beige rectangle">
            <a:extLst>
              <a:ext uri="{FF2B5EF4-FFF2-40B4-BE49-F238E27FC236}">
                <a16:creationId xmlns:a16="http://schemas.microsoft.com/office/drawing/2014/main" id="{2F2A2088-CDEB-2444-C8B3-BD8AB6489680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23F5C1-AD2D-EA1F-9444-A0467577FBA1}"/>
              </a:ext>
            </a:extLst>
          </p:cNvPr>
          <p:cNvSpPr txBox="1"/>
          <p:nvPr/>
        </p:nvSpPr>
        <p:spPr>
          <a:xfrm>
            <a:off x="747345" y="1476985"/>
            <a:ext cx="108122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Focuses on implementation strategies that are mechanisms of Stepping 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Surveys 4 officials from 475 Stepping Up and 475 matched comparison counties:</a:t>
            </a: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74771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Mental health administrator</a:t>
            </a:r>
          </a:p>
          <a:p>
            <a:pPr marL="74771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Jail administrator</a:t>
            </a:r>
          </a:p>
          <a:p>
            <a:pPr marL="74771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Probation chief</a:t>
            </a:r>
          </a:p>
          <a:p>
            <a:pPr marL="74771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Substance abuse treatment administrator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Surveys were planned at study baseline, 18 months, and 36 months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Will result in over 11,000 potential survey responses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Also 270 qualitative interviews of same officials</a:t>
            </a:r>
          </a:p>
        </p:txBody>
      </p:sp>
    </p:spTree>
    <p:extLst>
      <p:ext uri="{BB962C8B-B14F-4D97-AF65-F5344CB8AC3E}">
        <p14:creationId xmlns:p14="http://schemas.microsoft.com/office/powerpoint/2010/main" val="166281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Baseline Survey &amp; Interviews (2020-2022)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07706" y="2279369"/>
            <a:ext cx="3789362" cy="8239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Counties (n = 503)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3995980" y="2279369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Respondents (n = 758)</a:t>
            </a:r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D09810-480A-AC97-0B30-2470617F3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133321"/>
            <a:ext cx="4004774" cy="27556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355 Small (&lt;250k)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100 Medium (250k-750k)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48 Large (&gt;750k)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2B5637AE-EAFA-7AD7-4FB8-F2C5453E8503}"/>
              </a:ext>
            </a:extLst>
          </p:cNvPr>
          <p:cNvSpPr txBox="1">
            <a:spLocks/>
          </p:cNvSpPr>
          <p:nvPr/>
        </p:nvSpPr>
        <p:spPr>
          <a:xfrm>
            <a:off x="3995980" y="3138267"/>
            <a:ext cx="4004774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432 CJ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311 BH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15 Multi-Agency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9B232C2-0791-6F0A-A519-6CC2392C7AD8}"/>
              </a:ext>
            </a:extLst>
          </p:cNvPr>
          <p:cNvSpPr txBox="1">
            <a:spLocks/>
          </p:cNvSpPr>
          <p:nvPr/>
        </p:nvSpPr>
        <p:spPr bwMode="white">
          <a:xfrm>
            <a:off x="2841472" y="1752302"/>
            <a:ext cx="154725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Bahnschrift" panose="020B0502040204020203" pitchFamily="34" charset="0"/>
              </a:rPr>
              <a:t>Survey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1D25111-53F1-C48A-2423-B5AB89F1F185}"/>
              </a:ext>
            </a:extLst>
          </p:cNvPr>
          <p:cNvSpPr txBox="1">
            <a:spLocks/>
          </p:cNvSpPr>
          <p:nvPr/>
        </p:nvSpPr>
        <p:spPr bwMode="white">
          <a:xfrm>
            <a:off x="8442080" y="2289820"/>
            <a:ext cx="348156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Bahnschrift" panose="020B0502040204020203" pitchFamily="34" charset="0"/>
              </a:rPr>
              <a:t>Interviews (n = 52)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67042D1D-82A2-2F8F-C383-BD177F8C732D}"/>
              </a:ext>
            </a:extLst>
          </p:cNvPr>
          <p:cNvSpPr txBox="1">
            <a:spLocks/>
          </p:cNvSpPr>
          <p:nvPr/>
        </p:nvSpPr>
        <p:spPr>
          <a:xfrm>
            <a:off x="8710436" y="3155811"/>
            <a:ext cx="4004774" cy="2755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County Info: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39 Small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10 Medium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3 Large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Primary Agency Info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31 BH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21 CJ</a:t>
            </a:r>
          </a:p>
        </p:txBody>
      </p:sp>
      <p:sp>
        <p:nvSpPr>
          <p:cNvPr id="22" name="object 5" descr="Beige rectangle">
            <a:extLst>
              <a:ext uri="{FF2B5EF4-FFF2-40B4-BE49-F238E27FC236}">
                <a16:creationId xmlns:a16="http://schemas.microsoft.com/office/drawing/2014/main" id="{6D4FFC10-D502-BBD9-FF17-DEA7DFB76D10}"/>
              </a:ext>
            </a:extLst>
          </p:cNvPr>
          <p:cNvSpPr/>
          <p:nvPr/>
        </p:nvSpPr>
        <p:spPr>
          <a:xfrm rot="5400000" flipV="1">
            <a:off x="5908266" y="4400447"/>
            <a:ext cx="4851800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bject 5" descr="Beige rectangle">
            <a:extLst>
              <a:ext uri="{FF2B5EF4-FFF2-40B4-BE49-F238E27FC236}">
                <a16:creationId xmlns:a16="http://schemas.microsoft.com/office/drawing/2014/main" id="{A46DC391-1D16-D704-32A0-807BFBABC8CC}"/>
              </a:ext>
            </a:extLst>
          </p:cNvPr>
          <p:cNvSpPr/>
          <p:nvPr/>
        </p:nvSpPr>
        <p:spPr>
          <a:xfrm rot="5400000" flipV="1">
            <a:off x="1999287" y="4960520"/>
            <a:ext cx="3742611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People's hands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0"/>
            <a:ext cx="12192000" cy="6858000"/>
          </a:xfrm>
          <a:prstGeom prst="rect">
            <a:avLst/>
          </a:prstGeom>
        </p:spPr>
      </p:pic>
      <p:sp>
        <p:nvSpPr>
          <p:cNvPr id="5" name="object 3" descr="Blue rectangle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-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object 5" descr="Beige rectangle">
            <a:extLst>
              <a:ext uri="{FF2B5EF4-FFF2-40B4-BE49-F238E27FC236}">
                <a16:creationId xmlns:a16="http://schemas.microsoft.com/office/drawing/2014/main" id="{B8EF17D2-F6CF-C76C-C9D7-535DB29AA8E2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2556CE5-38BA-53EF-2783-901683FA87ED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84145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Previous Work: Implementation Strategies </a:t>
            </a:r>
            <a:r>
              <a:rPr lang="en-US" sz="900" b="1" dirty="0">
                <a:solidFill>
                  <a:schemeClr val="bg1"/>
                </a:solidFill>
                <a:latin typeface="Bahnschrift" panose="020B0502040204020203" pitchFamily="34" charset="0"/>
              </a:rPr>
              <a:t>(Mackey et al., under review)</a:t>
            </a:r>
            <a:endParaRPr lang="en-US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FD7F8EB4-8BB4-83D1-4906-6FED03851A4C}"/>
              </a:ext>
            </a:extLst>
          </p:cNvPr>
          <p:cNvSpPr/>
          <p:nvPr/>
        </p:nvSpPr>
        <p:spPr>
          <a:xfrm>
            <a:off x="479372" y="3940889"/>
            <a:ext cx="2302359" cy="1930763"/>
          </a:xfrm>
          <a:prstGeom prst="hexagon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  <a:latin typeface="Garamond" panose="02020404030301010803" pitchFamily="18" charset="0"/>
              </a:rPr>
              <a:t>Relationship Building</a:t>
            </a:r>
          </a:p>
          <a:p>
            <a:pPr algn="ctr"/>
            <a:endParaRPr lang="en-US" sz="1600" b="1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l-GR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α</a:t>
            </a:r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 = .908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m = 4.673 (52%)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ramond" panose="02020404030301010803" pitchFamily="18" charset="0"/>
              </a:rPr>
              <a:t>(# of items = 9)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5F934D-41C9-F913-1CE4-570AC72470ED}"/>
              </a:ext>
            </a:extLst>
          </p:cNvPr>
          <p:cNvSpPr txBox="1"/>
          <p:nvPr/>
        </p:nvSpPr>
        <p:spPr>
          <a:xfrm>
            <a:off x="-436317" y="1993782"/>
            <a:ext cx="3644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505" lvl="1" algn="ctr">
              <a:spcBef>
                <a:spcPts val="1029"/>
              </a:spcBef>
            </a:pPr>
            <a:r>
              <a:rPr lang="en-US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Relationship Building 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Partnerships with other agencies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rinda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4A23AB-4AD0-9CC6-556B-762E56DD465A}"/>
              </a:ext>
            </a:extLst>
          </p:cNvPr>
          <p:cNvSpPr txBox="1"/>
          <p:nvPr/>
        </p:nvSpPr>
        <p:spPr>
          <a:xfrm>
            <a:off x="2717148" y="1993782"/>
            <a:ext cx="3150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505" lvl="1" algn="ctr">
              <a:spcBef>
                <a:spcPts val="1029"/>
              </a:spcBef>
            </a:pPr>
            <a:r>
              <a:rPr lang="en-US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Capacity Building 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Staff capacity and certification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9A6214-D991-2F0D-5E55-BEE000CDE31F}"/>
              </a:ext>
            </a:extLst>
          </p:cNvPr>
          <p:cNvSpPr txBox="1"/>
          <p:nvPr/>
        </p:nvSpPr>
        <p:spPr>
          <a:xfrm>
            <a:off x="5439832" y="1996501"/>
            <a:ext cx="3628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505" lvl="1" algn="ctr">
              <a:spcBef>
                <a:spcPts val="1029"/>
              </a:spcBef>
            </a:pPr>
            <a:r>
              <a:rPr lang="en-US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Quality Programming 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Evidence-based programming and quality assurance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EF9EA9-3A2A-774E-327E-BC44E604D568}"/>
              </a:ext>
            </a:extLst>
          </p:cNvPr>
          <p:cNvSpPr txBox="1"/>
          <p:nvPr/>
        </p:nvSpPr>
        <p:spPr>
          <a:xfrm>
            <a:off x="8587441" y="1997404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505" lvl="1" algn="ctr">
              <a:spcBef>
                <a:spcPts val="1029"/>
              </a:spcBef>
            </a:pPr>
            <a:r>
              <a:rPr lang="en-US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Shared Definitions 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anose="020B0502040204020203" pitchFamily="34" charset="0"/>
              </a:rPr>
              <a:t>Mutually understood definitions of BH/CJ terms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rinda" panose="020B0502040204020203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7FD0C9C-2455-4083-0297-7274FCD0BD5A}"/>
              </a:ext>
            </a:extLst>
          </p:cNvPr>
          <p:cNvCxnSpPr>
            <a:cxnSpLocks/>
          </p:cNvCxnSpPr>
          <p:nvPr/>
        </p:nvCxnSpPr>
        <p:spPr>
          <a:xfrm>
            <a:off x="3259666" y="2048933"/>
            <a:ext cx="0" cy="8681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CFA1C5-14E3-DE25-7809-33BCB47A603E}"/>
              </a:ext>
            </a:extLst>
          </p:cNvPr>
          <p:cNvCxnSpPr>
            <a:cxnSpLocks/>
          </p:cNvCxnSpPr>
          <p:nvPr/>
        </p:nvCxnSpPr>
        <p:spPr>
          <a:xfrm>
            <a:off x="5939366" y="2048933"/>
            <a:ext cx="0" cy="8681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8381E8C-487C-6F1D-B576-88A5BC62B918}"/>
              </a:ext>
            </a:extLst>
          </p:cNvPr>
          <p:cNvCxnSpPr>
            <a:cxnSpLocks/>
          </p:cNvCxnSpPr>
          <p:nvPr/>
        </p:nvCxnSpPr>
        <p:spPr>
          <a:xfrm>
            <a:off x="9106632" y="2091266"/>
            <a:ext cx="0" cy="86817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19124A-3E12-9641-C1E5-8445D739AD36}"/>
              </a:ext>
            </a:extLst>
          </p:cNvPr>
          <p:cNvCxnSpPr/>
          <p:nvPr/>
        </p:nvCxnSpPr>
        <p:spPr>
          <a:xfrm>
            <a:off x="1660884" y="3183466"/>
            <a:ext cx="0" cy="630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9FBA6E1-87DB-FBA7-67F4-590D8A740A0A}"/>
              </a:ext>
            </a:extLst>
          </p:cNvPr>
          <p:cNvCxnSpPr/>
          <p:nvPr/>
        </p:nvCxnSpPr>
        <p:spPr>
          <a:xfrm>
            <a:off x="4612706" y="3183466"/>
            <a:ext cx="0" cy="630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7EA36DE-970A-6676-73E8-7EF44C66048B}"/>
              </a:ext>
            </a:extLst>
          </p:cNvPr>
          <p:cNvCxnSpPr/>
          <p:nvPr/>
        </p:nvCxnSpPr>
        <p:spPr>
          <a:xfrm>
            <a:off x="7515351" y="3183466"/>
            <a:ext cx="0" cy="630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ACDE67A-F543-C1A7-C67D-08D680A97C00}"/>
              </a:ext>
            </a:extLst>
          </p:cNvPr>
          <p:cNvCxnSpPr/>
          <p:nvPr/>
        </p:nvCxnSpPr>
        <p:spPr>
          <a:xfrm>
            <a:off x="10499851" y="3196830"/>
            <a:ext cx="0" cy="630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>
            <a:extLst>
              <a:ext uri="{FF2B5EF4-FFF2-40B4-BE49-F238E27FC236}">
                <a16:creationId xmlns:a16="http://schemas.microsoft.com/office/drawing/2014/main" id="{2187E802-5C69-BBF1-C570-11B43969149E}"/>
              </a:ext>
            </a:extLst>
          </p:cNvPr>
          <p:cNvSpPr/>
          <p:nvPr/>
        </p:nvSpPr>
        <p:spPr>
          <a:xfrm>
            <a:off x="3461526" y="3940889"/>
            <a:ext cx="2302359" cy="1930763"/>
          </a:xfrm>
          <a:prstGeom prst="hexagon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i="1" dirty="0">
                <a:solidFill>
                  <a:prstClr val="black"/>
                </a:solidFill>
                <a:latin typeface="Garamond" panose="02020404030301010803" pitchFamily="18" charset="0"/>
              </a:rPr>
              <a:t>Capacity Building</a:t>
            </a:r>
          </a:p>
          <a:p>
            <a:pPr algn="ctr">
              <a:defRPr/>
            </a:pPr>
            <a:endParaRPr lang="en-US" sz="16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el-GR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α</a:t>
            </a: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 = .770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m = 1.810 (30%) 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(# of items = 6)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96084108-A297-018B-7A6C-A801FC8894E4}"/>
              </a:ext>
            </a:extLst>
          </p:cNvPr>
          <p:cNvSpPr/>
          <p:nvPr/>
        </p:nvSpPr>
        <p:spPr>
          <a:xfrm>
            <a:off x="6364171" y="3940889"/>
            <a:ext cx="2302359" cy="1930763"/>
          </a:xfrm>
          <a:prstGeom prst="hexagon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i="1" dirty="0">
                <a:solidFill>
                  <a:prstClr val="black"/>
                </a:solidFill>
                <a:latin typeface="Garamond" panose="02020404030301010803" pitchFamily="18" charset="0"/>
              </a:rPr>
              <a:t>Quality Programming</a:t>
            </a:r>
          </a:p>
          <a:p>
            <a:pPr algn="ctr">
              <a:defRPr/>
            </a:pPr>
            <a:endParaRPr lang="en-US" sz="16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el-GR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α</a:t>
            </a: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 = .866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m = 3.885 (35%)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(# of items = 11)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72EFDF9A-4C91-A650-B0BF-10C07B26A2A7}"/>
              </a:ext>
            </a:extLst>
          </p:cNvPr>
          <p:cNvSpPr/>
          <p:nvPr/>
        </p:nvSpPr>
        <p:spPr>
          <a:xfrm>
            <a:off x="9348671" y="3940889"/>
            <a:ext cx="2302359" cy="1930763"/>
          </a:xfrm>
          <a:prstGeom prst="hexagon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i="1" dirty="0">
                <a:solidFill>
                  <a:prstClr val="black"/>
                </a:solidFill>
                <a:latin typeface="Garamond" panose="02020404030301010803" pitchFamily="18" charset="0"/>
              </a:rPr>
              <a:t>Shared Definitions</a:t>
            </a:r>
          </a:p>
          <a:p>
            <a:pPr algn="ctr">
              <a:defRPr/>
            </a:pPr>
            <a:endParaRPr lang="en-US" sz="1600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r>
              <a:rPr lang="el-GR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α</a:t>
            </a: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 = .904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m = 1.552 (52%) 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(# of items = 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1E7BE-4645-57C2-33D8-22F6302B3B68}"/>
              </a:ext>
            </a:extLst>
          </p:cNvPr>
          <p:cNvSpPr txBox="1"/>
          <p:nvPr/>
        </p:nvSpPr>
        <p:spPr>
          <a:xfrm>
            <a:off x="466726" y="6313269"/>
            <a:ext cx="1125854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All individual items are Likert-style questions ranging from 1 (“not working on this”) to 4 (“significant progress made”)</a:t>
            </a:r>
          </a:p>
        </p:txBody>
      </p:sp>
    </p:spTree>
    <p:extLst>
      <p:ext uri="{BB962C8B-B14F-4D97-AF65-F5344CB8AC3E}">
        <p14:creationId xmlns:p14="http://schemas.microsoft.com/office/powerpoint/2010/main" val="421832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>
              <a:latin typeface="Bahnschrift SemiLight" panose="020B0502040204020203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F2B4F2-A595-D6A3-1228-B5ADF7FA7306}"/>
              </a:ext>
            </a:extLst>
          </p:cNvPr>
          <p:cNvCxnSpPr>
            <a:cxnSpLocks/>
          </p:cNvCxnSpPr>
          <p:nvPr/>
        </p:nvCxnSpPr>
        <p:spPr>
          <a:xfrm>
            <a:off x="5991446" y="1517143"/>
            <a:ext cx="0" cy="4710289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DAD37E-9392-3A53-EC0E-B667C5E65D62}"/>
              </a:ext>
            </a:extLst>
          </p:cNvPr>
          <p:cNvCxnSpPr>
            <a:cxnSpLocks/>
          </p:cNvCxnSpPr>
          <p:nvPr/>
        </p:nvCxnSpPr>
        <p:spPr>
          <a:xfrm flipH="1">
            <a:off x="532514" y="3844761"/>
            <a:ext cx="11126972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Medical with solid fill">
            <a:extLst>
              <a:ext uri="{FF2B5EF4-FFF2-40B4-BE49-F238E27FC236}">
                <a16:creationId xmlns:a16="http://schemas.microsoft.com/office/drawing/2014/main" id="{091AEE7B-3EE6-2FE2-E41F-138FD0717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4530" y="4091370"/>
            <a:ext cx="914400" cy="914400"/>
          </a:xfrm>
          <a:prstGeom prst="rect">
            <a:avLst/>
          </a:prstGeom>
        </p:spPr>
      </p:pic>
      <p:pic>
        <p:nvPicPr>
          <p:cNvPr id="40" name="Graphic 39" descr="Lightbulb and gear with solid fill">
            <a:extLst>
              <a:ext uri="{FF2B5EF4-FFF2-40B4-BE49-F238E27FC236}">
                <a16:creationId xmlns:a16="http://schemas.microsoft.com/office/drawing/2014/main" id="{1D88C85D-BA50-ADF8-3BEC-FA9DA30F1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2753" y="4093535"/>
            <a:ext cx="914400" cy="914400"/>
          </a:xfrm>
          <a:prstGeom prst="rect">
            <a:avLst/>
          </a:prstGeom>
        </p:spPr>
      </p:pic>
      <p:pic>
        <p:nvPicPr>
          <p:cNvPr id="41" name="Graphic 40" descr="Open book with solid fill">
            <a:extLst>
              <a:ext uri="{FF2B5EF4-FFF2-40B4-BE49-F238E27FC236}">
                <a16:creationId xmlns:a16="http://schemas.microsoft.com/office/drawing/2014/main" id="{45761AB2-E777-073A-29AB-0C998F9EC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5796" y="1603979"/>
            <a:ext cx="914400" cy="9144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1F1BA95-6162-3F26-BFB0-CFB2DB3F112D}"/>
              </a:ext>
            </a:extLst>
          </p:cNvPr>
          <p:cNvGrpSpPr/>
          <p:nvPr/>
        </p:nvGrpSpPr>
        <p:grpSpPr>
          <a:xfrm>
            <a:off x="2362646" y="1517143"/>
            <a:ext cx="1681710" cy="914400"/>
            <a:chOff x="2044112" y="1323754"/>
            <a:chExt cx="1681710" cy="914400"/>
          </a:xfrm>
          <a:solidFill>
            <a:schemeClr val="bg1"/>
          </a:solidFill>
        </p:grpSpPr>
        <p:pic>
          <p:nvPicPr>
            <p:cNvPr id="46" name="Graphic 45" descr="Money with solid fill">
              <a:extLst>
                <a:ext uri="{FF2B5EF4-FFF2-40B4-BE49-F238E27FC236}">
                  <a16:creationId xmlns:a16="http://schemas.microsoft.com/office/drawing/2014/main" id="{00E7DF0C-0C92-AD60-AAA0-45CD54602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27767" y="1323754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Dollar with solid fill">
              <a:extLst>
                <a:ext uri="{FF2B5EF4-FFF2-40B4-BE49-F238E27FC236}">
                  <a16:creationId xmlns:a16="http://schemas.microsoft.com/office/drawing/2014/main" id="{820FA297-1965-0E41-A0B0-9D09A3D6F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44112" y="1679061"/>
              <a:ext cx="383655" cy="383655"/>
            </a:xfrm>
            <a:prstGeom prst="rect">
              <a:avLst/>
            </a:prstGeom>
          </p:spPr>
        </p:pic>
        <p:pic>
          <p:nvPicPr>
            <p:cNvPr id="51" name="Graphic 50" descr="Dollar with solid fill">
              <a:extLst>
                <a:ext uri="{FF2B5EF4-FFF2-40B4-BE49-F238E27FC236}">
                  <a16:creationId xmlns:a16="http://schemas.microsoft.com/office/drawing/2014/main" id="{4C0360F5-AC49-C3EB-87D1-AB3F24080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42167" y="1675963"/>
              <a:ext cx="383655" cy="383655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DE6ADEB-9FBA-896A-FD97-6AC86AB4B2D5}"/>
              </a:ext>
            </a:extLst>
          </p:cNvPr>
          <p:cNvSpPr txBox="1"/>
          <p:nvPr/>
        </p:nvSpPr>
        <p:spPr>
          <a:xfrm>
            <a:off x="1247556" y="2678692"/>
            <a:ext cx="484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Participation in federal </a:t>
            </a:r>
            <a:r>
              <a:rPr lang="en-US" sz="2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CJ/BH grants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ACC489-BB4D-B7D0-1896-BE80AC2B7C79}"/>
              </a:ext>
            </a:extLst>
          </p:cNvPr>
          <p:cNvSpPr txBox="1"/>
          <p:nvPr/>
        </p:nvSpPr>
        <p:spPr>
          <a:xfrm>
            <a:off x="6983817" y="5132182"/>
            <a:ext cx="407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Participation in national </a:t>
            </a:r>
            <a:r>
              <a:rPr lang="en-US" sz="2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reform initiatives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805AE9-2F85-D9F3-5A05-52211E5FE810}"/>
              </a:ext>
            </a:extLst>
          </p:cNvPr>
          <p:cNvSpPr txBox="1"/>
          <p:nvPr/>
        </p:nvSpPr>
        <p:spPr>
          <a:xfrm>
            <a:off x="6870404" y="2614460"/>
            <a:ext cx="429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Use of evidence-based </a:t>
            </a:r>
            <a:r>
              <a:rPr lang="en-US" sz="2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programs and policies</a:t>
            </a:r>
            <a:endParaRPr lang="en-US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144365-2DD0-CC8B-8FC1-00E61B987074}"/>
              </a:ext>
            </a:extLst>
          </p:cNvPr>
          <p:cNvSpPr txBox="1"/>
          <p:nvPr/>
        </p:nvSpPr>
        <p:spPr>
          <a:xfrm>
            <a:off x="1399510" y="5114696"/>
            <a:ext cx="407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Use of evidence-based </a:t>
            </a:r>
            <a:r>
              <a:rPr lang="en-US" sz="2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treatments</a:t>
            </a:r>
          </a:p>
        </p:txBody>
      </p:sp>
      <p:sp>
        <p:nvSpPr>
          <p:cNvPr id="2" name="object 5" descr="Beige rectangle">
            <a:extLst>
              <a:ext uri="{FF2B5EF4-FFF2-40B4-BE49-F238E27FC236}">
                <a16:creationId xmlns:a16="http://schemas.microsoft.com/office/drawing/2014/main" id="{BC6929D7-05DE-139C-2E40-23D4E303EDDF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8483E24-4C60-34CC-09BB-23FE6883E1A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841458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Counties that focus on </a:t>
            </a:r>
            <a:r>
              <a:rPr lang="en-US" sz="3200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Relationship-Building</a:t>
            </a:r>
            <a:r>
              <a:rPr lang="en-US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 report more:</a:t>
            </a:r>
          </a:p>
        </p:txBody>
      </p:sp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 descr="Blue circle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1557528" y="200436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latin typeface="Bahnschrift SemiLight" panose="020B0502040204020203" pitchFamily="34" charset="0"/>
              </a:rPr>
              <a:t>RQ 1</a:t>
            </a:r>
          </a:p>
          <a:p>
            <a:pPr algn="ctr"/>
            <a:r>
              <a:rPr lang="en-US" sz="2400" dirty="0">
                <a:latin typeface="Bahnschrift SemiLight" panose="020B0502040204020203" pitchFamily="34" charset="0"/>
              </a:rPr>
              <a:t>Who is on Interagency Teams?</a:t>
            </a:r>
          </a:p>
        </p:txBody>
      </p:sp>
      <p:sp>
        <p:nvSpPr>
          <p:cNvPr id="28" name="Oval 27" descr="Blue circle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7790688" y="1981199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latin typeface="Bahnschrift SemiLight" panose="020B0502040204020203" pitchFamily="34" charset="0"/>
              </a:rPr>
              <a:t>RQ 3</a:t>
            </a:r>
          </a:p>
          <a:p>
            <a:pPr algn="ctr"/>
            <a:r>
              <a:rPr lang="en-US" sz="2100" dirty="0">
                <a:latin typeface="Bahnschrift SemiLight" panose="020B0502040204020203" pitchFamily="34" charset="0"/>
              </a:rPr>
              <a:t>What Works in Developing and Sustaining Interagency Teams?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Research Questions</a:t>
            </a: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2124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2" name="Oval 11" descr="Blue circle">
            <a:extLst>
              <a:ext uri="{FF2B5EF4-FFF2-40B4-BE49-F238E27FC236}">
                <a16:creationId xmlns:a16="http://schemas.microsoft.com/office/drawing/2014/main" id="{E35F60B8-4F8C-6FA0-E29A-51A2BEC226D1}"/>
              </a:ext>
            </a:extLst>
          </p:cNvPr>
          <p:cNvSpPr/>
          <p:nvPr/>
        </p:nvSpPr>
        <p:spPr>
          <a:xfrm>
            <a:off x="4674108" y="2106033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latin typeface="Bahnschrift SemiLight" panose="020B0502040204020203" pitchFamily="34" charset="0"/>
              </a:rPr>
              <a:t>RQ 2</a:t>
            </a:r>
          </a:p>
          <a:p>
            <a:pPr algn="ctr"/>
            <a:r>
              <a:rPr lang="en-US" sz="2400" dirty="0">
                <a:latin typeface="Bahnschrift SemiLight" panose="020B0502040204020203" pitchFamily="34" charset="0"/>
              </a:rPr>
              <a:t>What do Interagency Teams do?</a:t>
            </a:r>
          </a:p>
        </p:txBody>
      </p:sp>
    </p:spTree>
    <p:extLst>
      <p:ext uri="{BB962C8B-B14F-4D97-AF65-F5344CB8AC3E}">
        <p14:creationId xmlns:p14="http://schemas.microsoft.com/office/powerpoint/2010/main" val="3164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614</TotalTime>
  <Words>1727</Words>
  <Application>Microsoft Office PowerPoint</Application>
  <PresentationFormat>Widescreen</PresentationFormat>
  <Paragraphs>276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</vt:lpstr>
      <vt:lpstr>Bahnschrift</vt:lpstr>
      <vt:lpstr>Bahnschrift Light Condensed</vt:lpstr>
      <vt:lpstr>Bahnschrift Light SemiCondensed</vt:lpstr>
      <vt:lpstr>Bahnschrift SemiBold SemiConden</vt:lpstr>
      <vt:lpstr>Bahnschrift SemiLight</vt:lpstr>
      <vt:lpstr>Calibri</vt:lpstr>
      <vt:lpstr>Garamond</vt:lpstr>
      <vt:lpstr>Gill Sans MT</vt:lpstr>
      <vt:lpstr>Times New Roman</vt:lpstr>
      <vt:lpstr>Verdana</vt:lpstr>
      <vt:lpstr>Wingdings</vt:lpstr>
      <vt:lpstr>Office Theme</vt:lpstr>
      <vt:lpstr>Developing Interagency Collaborations Among Criminal Justice and Behavioral Health Agencies</vt:lpstr>
      <vt:lpstr>PowerPoint Presentation</vt:lpstr>
      <vt:lpstr>Our Team Includes:</vt:lpstr>
      <vt:lpstr>Background</vt:lpstr>
      <vt:lpstr>Our Study – I.M. Justice BH</vt:lpstr>
      <vt:lpstr>Baseline Survey &amp; Interviews (2020-2022)</vt:lpstr>
      <vt:lpstr>Previous Work: Implementation Strategies (Mackey et al., under review)</vt:lpstr>
      <vt:lpstr>Counties that focus on Relationship-Building report more:</vt:lpstr>
      <vt:lpstr>Research Questions</vt:lpstr>
      <vt:lpstr>Findings – Who is on Interagency Teams?</vt:lpstr>
      <vt:lpstr>Findings – What Do Interagency Teams Do?</vt:lpstr>
      <vt:lpstr>Team-Building Strategies (IVs)</vt:lpstr>
      <vt:lpstr>Teamwork Domains (DVs)</vt:lpstr>
      <vt:lpstr>Findings – What Works in Building and Sustaining Teams?</vt:lpstr>
      <vt:lpstr>Findings – What Works in Building and Sustaining Teams?</vt:lpstr>
      <vt:lpstr>Findings – What Works in Building and Sustaining Teams?</vt:lpstr>
      <vt:lpstr>Findings – What Works in Building and Sustaining Teams?</vt:lpstr>
      <vt:lpstr>Discussion</vt:lpstr>
      <vt:lpstr>Recommendations &amp;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Who, What, and How of Interagency  Criminal Justice-Behavioral Health Teams</dc:title>
  <dc:creator>Benjamin James Mackey</dc:creator>
  <cp:lastModifiedBy>Benjamin James Mackey</cp:lastModifiedBy>
  <cp:revision>5</cp:revision>
  <dcterms:created xsi:type="dcterms:W3CDTF">2023-08-31T16:07:52Z</dcterms:created>
  <dcterms:modified xsi:type="dcterms:W3CDTF">2024-07-29T17:12:22Z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